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3C84"/>
    <a:srgbClr val="963488"/>
    <a:srgbClr val="A100FF"/>
    <a:srgbClr val="461B49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33CF76-3D30-4E2B-8103-D68EEA0E7F2B}" v="8" dt="2021-07-19T04:11:22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 autoAdjust="0"/>
    <p:restoredTop sz="66855" autoAdjust="0"/>
  </p:normalViewPr>
  <p:slideViewPr>
    <p:cSldViewPr>
      <p:cViewPr>
        <p:scale>
          <a:sx n="60" d="100"/>
          <a:sy n="60" d="100"/>
        </p:scale>
        <p:origin x="-2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14. 9. 2022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14. 9. 2022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14. 9. 2022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14. 9. 2022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14. 9. 2022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14. 9. 2022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14. 9. 2022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14. 9. 2022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14. 9. 2022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14. 9. 2022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14. 9. 2022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14. 9. 2022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7" name="Group 7">
            <a:extLst>
              <a:ext uri="{FF2B5EF4-FFF2-40B4-BE49-F238E27FC236}">
                <a16:creationId xmlns:a16="http://schemas.microsoft.com/office/drawing/2014/main" id="{5442597C-2950-4776-B404-95E105594261}"/>
              </a:ext>
            </a:extLst>
          </p:cNvPr>
          <p:cNvGrpSpPr/>
          <p:nvPr/>
        </p:nvGrpSpPr>
        <p:grpSpPr>
          <a:xfrm>
            <a:off x="11581833" y="3851899"/>
            <a:ext cx="5677467" cy="2593924"/>
            <a:chOff x="0" y="-47625"/>
            <a:chExt cx="7569956" cy="3458564"/>
          </a:xfrm>
        </p:grpSpPr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882213EE-B510-4EDC-BFAC-5C0E4CE20A1D}"/>
                </a:ext>
              </a:extLst>
            </p:cNvPr>
            <p:cNvSpPr txBox="1"/>
            <p:nvPr/>
          </p:nvSpPr>
          <p:spPr>
            <a:xfrm>
              <a:off x="0" y="691989"/>
              <a:ext cx="7569956" cy="2718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Food is a common theme with the top 5 categories with "Healthy Eating" ranking the highest. This may give an indication to the audience within your user base. You could use this insight to create a campaign and work with healthy eating brands to boost user engagement.</a:t>
              </a: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3B17CCA2-1F71-4770-B3EF-1B7B5DB9CB22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b="1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</a:t>
              </a:r>
            </a:p>
          </p:txBody>
        </p:sp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1555178"/>
            <a:chOff x="0" y="-47625"/>
            <a:chExt cx="7569956" cy="2073571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1333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Animals and science are the two most popular categories of content, showing that people enjoy "real-life" and "factual" content the most.</a:t>
              </a: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b="1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ANALYSIS</a:t>
              </a: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1901426"/>
            <a:chOff x="0" y="-47625"/>
            <a:chExt cx="7569956" cy="2535235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179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This ad-hoc analysis is insightful, but it's time to take this analysis into large scale production for real-time understanding of your business. We can show you how to do this.   </a:t>
              </a: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b="1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NEXT STEPS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686016" y="2774628"/>
            <a:ext cx="4003340" cy="4038600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2" y="4447972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965198-9910-493B-BBC6-6E6D73A432EB}"/>
              </a:ext>
            </a:extLst>
          </p:cNvPr>
          <p:cNvSpPr txBox="1"/>
          <p:nvPr/>
        </p:nvSpPr>
        <p:spPr>
          <a:xfrm>
            <a:off x="9422918" y="3543300"/>
            <a:ext cx="56646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2800" b="1" spc="-19" dirty="0">
                <a:latin typeface="Graphik Regular" panose="020B0503030202060203" pitchFamily="34" charset="0"/>
              </a:rPr>
              <a:t>Social Buzz </a:t>
            </a:r>
            <a:r>
              <a:rPr lang="en-US" sz="2400" spc="-19" dirty="0">
                <a:latin typeface="Graphik Regular" panose="020B0503030202060203" pitchFamily="34" charset="0"/>
              </a:rPr>
              <a:t>is a fast growing technology unicorn that need to adapt quickly to it's global scale. Accenture has begun a 3 month POC focusing on these tasks:</a:t>
            </a:r>
          </a:p>
          <a:p>
            <a:pPr>
              <a:lnSpc>
                <a:spcPts val="2660"/>
              </a:lnSpc>
            </a:pPr>
            <a:endParaRPr lang="en-US" sz="2400" spc="-19" dirty="0">
              <a:latin typeface="Graphik Regular" panose="020B0503030202060203" pitchFamily="34" charset="0"/>
            </a:endParaRPr>
          </a:p>
          <a:p>
            <a:pPr marL="410211" lvl="1" indent="-205106">
              <a:lnSpc>
                <a:spcPts val="2660"/>
              </a:lnSpc>
              <a:buFont typeface="Arial"/>
              <a:buChar char="•"/>
            </a:pPr>
            <a:r>
              <a:rPr lang="en-US" sz="2400" spc="-19" dirty="0">
                <a:latin typeface="Graphik Regular" panose="020B0503030202060203" pitchFamily="34" charset="0"/>
              </a:rPr>
              <a:t>An audit of Social Buzz's big data practice</a:t>
            </a:r>
          </a:p>
          <a:p>
            <a:pPr marL="410211" lvl="1" indent="-205106">
              <a:lnSpc>
                <a:spcPts val="2660"/>
              </a:lnSpc>
              <a:buFont typeface="Arial"/>
              <a:buChar char="•"/>
            </a:pPr>
            <a:r>
              <a:rPr lang="en-US" sz="2400" spc="-19" dirty="0">
                <a:latin typeface="Graphik Regular" panose="020B0503030202060203" pitchFamily="34" charset="0"/>
              </a:rPr>
              <a:t>Recommendations for a successful IPO</a:t>
            </a:r>
          </a:p>
          <a:p>
            <a:pPr marL="410210" lvl="1" indent="-205105">
              <a:lnSpc>
                <a:spcPts val="2660"/>
              </a:lnSpc>
              <a:buFont typeface="Arial"/>
              <a:buChar char="•"/>
            </a:pPr>
            <a:r>
              <a:rPr lang="en-US" sz="2400" spc="-19" dirty="0">
                <a:latin typeface="Graphik Regular" panose="020B0503030202060203" pitchFamily="34" charset="0"/>
              </a:rPr>
              <a:t>Analysis to find Social Buzz's top </a:t>
            </a:r>
            <a:r>
              <a:rPr lang="en-US" sz="2400" b="1" spc="-19" dirty="0">
                <a:solidFill>
                  <a:srgbClr val="A100FF"/>
                </a:solidFill>
                <a:latin typeface="Graphik Regular" panose="020B0503030202060203" pitchFamily="34" charset="0"/>
              </a:rPr>
              <a:t>5</a:t>
            </a:r>
            <a:r>
              <a:rPr lang="en-US" sz="2400" spc="-19" dirty="0">
                <a:solidFill>
                  <a:srgbClr val="A100FF"/>
                </a:solidFill>
                <a:latin typeface="Graphik Regular" panose="020B0503030202060203" pitchFamily="34" charset="0"/>
              </a:rPr>
              <a:t> most popular categories</a:t>
            </a:r>
            <a:r>
              <a:rPr lang="en-US" sz="2400" spc="-19" dirty="0">
                <a:latin typeface="Graphik Regular" panose="020B0503030202060203" pitchFamily="34" charset="0"/>
              </a:rPr>
              <a:t> of content </a:t>
            </a: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A4A3F31D-544A-4C23-9D85-378649215BE3}"/>
              </a:ext>
            </a:extLst>
          </p:cNvPr>
          <p:cNvSpPr txBox="1"/>
          <p:nvPr/>
        </p:nvSpPr>
        <p:spPr>
          <a:xfrm>
            <a:off x="2914718" y="8167121"/>
            <a:ext cx="5786869" cy="31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 dirty="0">
                <a:solidFill>
                  <a:srgbClr val="FFFFFF"/>
                </a:solidFill>
                <a:latin typeface="Graphik Regular" panose="020B0503030202060203" pitchFamily="34" charset="0"/>
              </a:rPr>
              <a:t>But how to capitalize on it when there is so much?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B02D2F4-84C2-4AF8-81C2-4274DB8DF454}"/>
              </a:ext>
            </a:extLst>
          </p:cNvPr>
          <p:cNvSpPr txBox="1"/>
          <p:nvPr/>
        </p:nvSpPr>
        <p:spPr>
          <a:xfrm>
            <a:off x="2914718" y="5086350"/>
            <a:ext cx="5786869" cy="514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-32" dirty="0">
                <a:solidFill>
                  <a:srgbClr val="FFFFFF"/>
                </a:solidFill>
                <a:latin typeface="Graphik Regular" panose="020B0503030202060203" pitchFamily="34" charset="0"/>
              </a:rPr>
              <a:t>Over </a:t>
            </a:r>
            <a:r>
              <a:rPr lang="en-US" sz="3200" u="sng" spc="-32" dirty="0">
                <a:solidFill>
                  <a:srgbClr val="FFFFFF"/>
                </a:solidFill>
                <a:latin typeface="Graphik Regular" panose="020B0503030202060203" pitchFamily="34" charset="0"/>
              </a:rPr>
              <a:t>100000</a:t>
            </a:r>
            <a:r>
              <a:rPr lang="en-US" sz="3200" spc="-32" dirty="0">
                <a:solidFill>
                  <a:srgbClr val="FFFFFF"/>
                </a:solidFill>
                <a:latin typeface="Graphik Regular" panose="020B0503030202060203" pitchFamily="34" charset="0"/>
              </a:rPr>
              <a:t> posts per day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6D90644-7D4E-4882-8064-B20BF3463C9A}"/>
              </a:ext>
            </a:extLst>
          </p:cNvPr>
          <p:cNvSpPr txBox="1"/>
          <p:nvPr/>
        </p:nvSpPr>
        <p:spPr>
          <a:xfrm>
            <a:off x="2914718" y="6070890"/>
            <a:ext cx="5315099" cy="168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u="sng" spc="-32" dirty="0">
                <a:solidFill>
                  <a:srgbClr val="FFFFFF"/>
                </a:solidFill>
                <a:latin typeface="Graphik Regular" panose="020B0503030202060203" pitchFamily="34" charset="0"/>
              </a:rPr>
              <a:t>36,500,000</a:t>
            </a:r>
            <a:r>
              <a:rPr lang="en-US" sz="3200" spc="-32" dirty="0">
                <a:solidFill>
                  <a:srgbClr val="FFFFFF"/>
                </a:solidFill>
                <a:latin typeface="Graphik Regular" panose="020B0503030202060203" pitchFamily="34" charset="0"/>
              </a:rPr>
              <a:t> pieces of content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-32" dirty="0">
                <a:solidFill>
                  <a:srgbClr val="FFFFFF"/>
                </a:solidFill>
                <a:latin typeface="Graphik Regular" panose="020B0503030202060203" pitchFamily="34" charset="0"/>
              </a:rPr>
              <a:t>per year!</a:t>
            </a: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00ADAC7B-814A-4ED6-8AB9-8D473ED0DCD5}"/>
              </a:ext>
            </a:extLst>
          </p:cNvPr>
          <p:cNvSpPr txBox="1"/>
          <p:nvPr/>
        </p:nvSpPr>
        <p:spPr>
          <a:xfrm>
            <a:off x="2914718" y="8920480"/>
            <a:ext cx="5676287" cy="309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 b="1" u="sng" spc="-19" dirty="0">
                <a:solidFill>
                  <a:srgbClr val="FFFFFF"/>
                </a:solidFill>
                <a:latin typeface="Graphik Regular" panose="020B0503030202060203" pitchFamily="34" charset="0"/>
              </a:rPr>
              <a:t>Analysis to find Social Buzz's top 5 most popular categories of content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1F507FD4-034D-45FF-93BD-DFCB95EAD363}"/>
              </a:ext>
            </a:extLst>
          </p:cNvPr>
          <p:cNvSpPr txBox="1"/>
          <p:nvPr/>
        </p:nvSpPr>
        <p:spPr>
          <a:xfrm>
            <a:off x="7729646" y="4826585"/>
            <a:ext cx="340649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400" spc="-19" dirty="0">
                <a:solidFill>
                  <a:srgbClr val="FFFFFF"/>
                </a:solidFill>
                <a:latin typeface="Graphik Regular" panose="020B0503030202060203" pitchFamily="34" charset="0"/>
              </a:rPr>
              <a:t>Data Modelling</a:t>
            </a:r>
          </a:p>
        </p:txBody>
      </p:sp>
      <p:sp>
        <p:nvSpPr>
          <p:cNvPr id="40" name="TextBox 34">
            <a:extLst>
              <a:ext uri="{FF2B5EF4-FFF2-40B4-BE49-F238E27FC236}">
                <a16:creationId xmlns:a16="http://schemas.microsoft.com/office/drawing/2014/main" id="{3E6F2479-9679-4030-8635-693737C66D54}"/>
              </a:ext>
            </a:extLst>
          </p:cNvPr>
          <p:cNvSpPr txBox="1"/>
          <p:nvPr/>
        </p:nvSpPr>
        <p:spPr>
          <a:xfrm>
            <a:off x="5856316" y="3214901"/>
            <a:ext cx="340649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400" spc="-19" dirty="0">
                <a:solidFill>
                  <a:srgbClr val="FFFFFF"/>
                </a:solidFill>
                <a:latin typeface="Graphik Regular" panose="020B0503030202060203" pitchFamily="34" charset="0"/>
              </a:rPr>
              <a:t>Data Cleaning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FC91EAB9-96A1-4064-9846-10A08A7AC0A4}"/>
              </a:ext>
            </a:extLst>
          </p:cNvPr>
          <p:cNvSpPr txBox="1"/>
          <p:nvPr/>
        </p:nvSpPr>
        <p:spPr>
          <a:xfrm>
            <a:off x="3982986" y="1603217"/>
            <a:ext cx="348609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2400" spc="-18" dirty="0">
                <a:solidFill>
                  <a:srgbClr val="FFFFFF"/>
                </a:solidFill>
                <a:latin typeface="Graphik Regular" panose="020B0503030202060203" pitchFamily="34" charset="0"/>
              </a:rPr>
              <a:t>Data Understanding</a:t>
            </a:r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id="{DD4CC2CA-3667-4682-81EE-0628B418A5BA}"/>
              </a:ext>
            </a:extLst>
          </p:cNvPr>
          <p:cNvSpPr txBox="1"/>
          <p:nvPr/>
        </p:nvSpPr>
        <p:spPr>
          <a:xfrm>
            <a:off x="9620994" y="6533519"/>
            <a:ext cx="341438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400" spc="-19" dirty="0">
                <a:solidFill>
                  <a:srgbClr val="FFFFFF"/>
                </a:solidFill>
                <a:latin typeface="Graphik Regular" panose="020B0503030202060203" pitchFamily="34" charset="0"/>
              </a:rPr>
              <a:t>Data Analysis</a:t>
            </a:r>
          </a:p>
        </p:txBody>
      </p:sp>
      <p:sp>
        <p:nvSpPr>
          <p:cNvPr id="43" name="TextBox 38">
            <a:extLst>
              <a:ext uri="{FF2B5EF4-FFF2-40B4-BE49-F238E27FC236}">
                <a16:creationId xmlns:a16="http://schemas.microsoft.com/office/drawing/2014/main" id="{8C103A61-A2FB-4BF2-AE1E-1E860BB3D705}"/>
              </a:ext>
            </a:extLst>
          </p:cNvPr>
          <p:cNvSpPr txBox="1"/>
          <p:nvPr/>
        </p:nvSpPr>
        <p:spPr>
          <a:xfrm>
            <a:off x="11512342" y="8194123"/>
            <a:ext cx="340649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400" spc="-19" dirty="0">
                <a:solidFill>
                  <a:srgbClr val="FFFFFF"/>
                </a:solidFill>
                <a:latin typeface="Graphik Regular" panose="020B0503030202060203" pitchFamily="34" charset="0"/>
              </a:rPr>
              <a:t>Uncover Insights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  <a:effectLst>
            <a:glow rad="101600">
              <a:srgbClr val="883C84">
                <a:alpha val="60000"/>
              </a:srgbClr>
            </a:glow>
          </a:effectLst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3" y="88773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  <a:effectLst>
            <a:glow rad="101600">
              <a:srgbClr val="883C84">
                <a:alpha val="60000"/>
              </a:srgbClr>
            </a:glo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  <a:effectLst>
            <a:glow rad="101600">
              <a:srgbClr val="883C84">
                <a:alpha val="60000"/>
              </a:srgbClr>
            </a:glow>
          </a:effectLst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DEC18DCB-822A-4D81-B43D-EA065F5C2E6C}"/>
              </a:ext>
            </a:extLst>
          </p:cNvPr>
          <p:cNvSpPr txBox="1"/>
          <p:nvPr/>
        </p:nvSpPr>
        <p:spPr>
          <a:xfrm>
            <a:off x="1796907" y="5081036"/>
            <a:ext cx="3632723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spc="-24" dirty="0">
                <a:solidFill>
                  <a:srgbClr val="000000"/>
                </a:solidFill>
                <a:latin typeface="Graphik Regular" panose="020B0503030202060203" pitchFamily="34" charset="0"/>
              </a:rPr>
              <a:t>UNIQUE</a:t>
            </a:r>
          </a:p>
          <a:p>
            <a:pPr algn="ctr">
              <a:lnSpc>
                <a:spcPts val="3359"/>
              </a:lnSpc>
            </a:pPr>
            <a:r>
              <a:rPr lang="en-US" sz="2400" b="1" spc="-24" dirty="0">
                <a:solidFill>
                  <a:srgbClr val="000000"/>
                </a:solidFill>
                <a:latin typeface="Graphik Regular" panose="020B0503030202060203" pitchFamily="34" charset="0"/>
              </a:rPr>
              <a:t>CATEGORIES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BF1757EB-BE6D-456B-AAE1-9199DF89AC44}"/>
              </a:ext>
            </a:extLst>
          </p:cNvPr>
          <p:cNvSpPr txBox="1"/>
          <p:nvPr/>
        </p:nvSpPr>
        <p:spPr>
          <a:xfrm>
            <a:off x="1796907" y="3229537"/>
            <a:ext cx="3632723" cy="115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solidFill>
                  <a:srgbClr val="A100FF"/>
                </a:solidFill>
                <a:latin typeface="Graphik Regular" panose="020B0503030202060203" pitchFamily="34" charset="0"/>
              </a:rPr>
              <a:t>16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8A5A536B-2824-40DA-8730-BFF135AAB6BA}"/>
              </a:ext>
            </a:extLst>
          </p:cNvPr>
          <p:cNvSpPr txBox="1"/>
          <p:nvPr/>
        </p:nvSpPr>
        <p:spPr>
          <a:xfrm>
            <a:off x="6825447" y="5081036"/>
            <a:ext cx="3884010" cy="39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spc="-24" dirty="0">
                <a:solidFill>
                  <a:srgbClr val="000000"/>
                </a:solidFill>
                <a:latin typeface="Graphik Regular" panose="020B0503030202060203" pitchFamily="34" charset="0"/>
              </a:rPr>
              <a:t>REACTIONS TO "ANIMAL" POSTS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347A7-B6F4-43D9-AA7B-ECF01491A9FE}"/>
              </a:ext>
            </a:extLst>
          </p:cNvPr>
          <p:cNvSpPr txBox="1"/>
          <p:nvPr/>
        </p:nvSpPr>
        <p:spPr>
          <a:xfrm>
            <a:off x="6260052" y="3229537"/>
            <a:ext cx="4669281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solidFill>
                  <a:srgbClr val="A100FF"/>
                </a:solidFill>
                <a:latin typeface="Clear Sans Regular Bold"/>
              </a:rPr>
              <a:t>1897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261D6-A523-498E-A2EF-057B81267770}"/>
              </a:ext>
            </a:extLst>
          </p:cNvPr>
          <p:cNvSpPr txBox="1"/>
          <p:nvPr/>
        </p:nvSpPr>
        <p:spPr>
          <a:xfrm>
            <a:off x="12355796" y="5081036"/>
            <a:ext cx="388401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spc="-24" dirty="0">
                <a:solidFill>
                  <a:srgbClr val="000000"/>
                </a:solidFill>
                <a:latin typeface="Graphik Regular" panose="020B0503030202060203" pitchFamily="34" charset="0"/>
              </a:rPr>
              <a:t>MONTH WITH </a:t>
            </a:r>
          </a:p>
          <a:p>
            <a:pPr algn="ctr">
              <a:lnSpc>
                <a:spcPts val="3359"/>
              </a:lnSpc>
            </a:pPr>
            <a:r>
              <a:rPr lang="en-US" sz="2400" b="1" spc="-24" dirty="0">
                <a:solidFill>
                  <a:srgbClr val="000000"/>
                </a:solidFill>
                <a:latin typeface="Graphik Regular" panose="020B0503030202060203" pitchFamily="34" charset="0"/>
              </a:rPr>
              <a:t>MOST POSTS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74F02E9-55C1-42F5-91B5-1A4480BA41CC}"/>
              </a:ext>
            </a:extLst>
          </p:cNvPr>
          <p:cNvSpPr txBox="1"/>
          <p:nvPr/>
        </p:nvSpPr>
        <p:spPr>
          <a:xfrm>
            <a:off x="11821811" y="3238500"/>
            <a:ext cx="4669281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solidFill>
                  <a:srgbClr val="A100FF"/>
                </a:solidFill>
                <a:latin typeface="Clear Sans Regular Bold"/>
              </a:rPr>
              <a:t>JANUARY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7">
            <a:extLst>
              <a:ext uri="{FF2B5EF4-FFF2-40B4-BE49-F238E27FC236}">
                <a16:creationId xmlns:a16="http://schemas.microsoft.com/office/drawing/2014/main" id="{C1C5466F-ED1E-4211-9463-E5D44BB4EE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496753" y="1498356"/>
            <a:ext cx="9698226" cy="7196454"/>
          </a:xfrm>
          <a:prstGeom prst="rect">
            <a:avLst/>
          </a:prstGeom>
          <a:effectLst>
            <a:glow rad="101600">
              <a:srgbClr val="963488">
                <a:alpha val="60000"/>
              </a:srgb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7">
            <a:extLst>
              <a:ext uri="{FF2B5EF4-FFF2-40B4-BE49-F238E27FC236}">
                <a16:creationId xmlns:a16="http://schemas.microsoft.com/office/drawing/2014/main" id="{3EA21B4F-E0FD-4144-99D9-055DE2511AA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753896" y="1581061"/>
            <a:ext cx="8266904" cy="712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287</Words>
  <Application>Microsoft Office PowerPoint</Application>
  <PresentationFormat>Custom</PresentationFormat>
  <Paragraphs>73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Clear Sans Regular Bold</vt:lpstr>
      <vt:lpstr>Calibri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WIN8</cp:lastModifiedBy>
  <cp:revision>15</cp:revision>
  <dcterms:created xsi:type="dcterms:W3CDTF">2006-08-16T00:00:00Z</dcterms:created>
  <dcterms:modified xsi:type="dcterms:W3CDTF">2022-09-14T10:08:13Z</dcterms:modified>
  <dc:identifier>DAEhDyfaYKE</dc:identifier>
</cp:coreProperties>
</file>